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18"/>
  </p:notesMasterIdLst>
  <p:sldIdLst>
    <p:sldId id="256" r:id="rId2"/>
    <p:sldId id="257" r:id="rId3"/>
    <p:sldId id="262" r:id="rId4"/>
    <p:sldId id="258" r:id="rId5"/>
    <p:sldId id="261" r:id="rId6"/>
    <p:sldId id="263" r:id="rId7"/>
    <p:sldId id="259" r:id="rId8"/>
    <p:sldId id="264" r:id="rId9"/>
    <p:sldId id="265" r:id="rId10"/>
    <p:sldId id="266" r:id="rId11"/>
    <p:sldId id="260"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5"/>
  </p:normalViewPr>
  <p:slideViewPr>
    <p:cSldViewPr snapToGrid="0" snapToObjects="1">
      <p:cViewPr varScale="1">
        <p:scale>
          <a:sx n="105" d="100"/>
          <a:sy n="105" d="100"/>
        </p:scale>
        <p:origin x="184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3DC43-0C51-FE46-8580-9A02884EC121}" type="datetimeFigureOut">
              <a:rPr lang="en-US" smtClean="0"/>
              <a:t>5/5/21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AD339-260E-7740-AF4C-98A9228E0B97}" type="slidenum">
              <a:rPr lang="en-US" smtClean="0"/>
              <a:t>‹#›</a:t>
            </a:fld>
            <a:endParaRPr lang="en-US"/>
          </a:p>
        </p:txBody>
      </p:sp>
    </p:spTree>
    <p:extLst>
      <p:ext uri="{BB962C8B-B14F-4D97-AF65-F5344CB8AC3E}">
        <p14:creationId xmlns:p14="http://schemas.microsoft.com/office/powerpoint/2010/main" val="153405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AD339-260E-7740-AF4C-98A9228E0B97}" type="slidenum">
              <a:rPr lang="en-US" smtClean="0"/>
              <a:t>7</a:t>
            </a:fld>
            <a:endParaRPr lang="en-US"/>
          </a:p>
        </p:txBody>
      </p:sp>
    </p:spTree>
    <p:extLst>
      <p:ext uri="{BB962C8B-B14F-4D97-AF65-F5344CB8AC3E}">
        <p14:creationId xmlns:p14="http://schemas.microsoft.com/office/powerpoint/2010/main" val="1651136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59BD96B-75CA-1841-90D5-B18FC898F678}" type="datetimeFigureOut">
              <a:rPr lang="en-US" smtClean="0"/>
              <a:t>5/5/21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3146182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9BD96B-75CA-1841-90D5-B18FC898F678}" type="datetimeFigureOut">
              <a:rPr lang="en-US" smtClean="0"/>
              <a:t>5/5/21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68633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9BD96B-75CA-1841-90D5-B18FC898F678}" type="datetimeFigureOut">
              <a:rPr lang="en-US" smtClean="0"/>
              <a:t>5/5/21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23858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9BD96B-75CA-1841-90D5-B18FC898F678}" type="datetimeFigureOut">
              <a:rPr lang="en-US" smtClean="0"/>
              <a:t>5/5/21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5227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59BD96B-75CA-1841-90D5-B18FC898F678}" type="datetimeFigureOut">
              <a:rPr lang="en-US" smtClean="0"/>
              <a:t>5/5/21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572123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59BD96B-75CA-1841-90D5-B18FC898F678}" type="datetimeFigureOut">
              <a:rPr lang="en-US" smtClean="0"/>
              <a:t>5/5/21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7848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59BD96B-75CA-1841-90D5-B18FC898F678}" type="datetimeFigureOut">
              <a:rPr lang="en-US" smtClean="0"/>
              <a:t>5/5/21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09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9BD96B-75CA-1841-90D5-B18FC898F678}" type="datetimeFigureOut">
              <a:rPr lang="en-US" smtClean="0"/>
              <a:t>5/5/21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19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5/5/21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4860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59BD96B-75CA-1841-90D5-B18FC898F678}" type="datetimeFigureOut">
              <a:rPr lang="en-US" smtClean="0"/>
              <a:t>5/5/21</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7070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59BD96B-75CA-1841-90D5-B18FC898F678}" type="datetimeFigureOut">
              <a:rPr lang="en-US" smtClean="0"/>
              <a:t>5/5/21</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764336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C59BD96B-75CA-1841-90D5-B18FC898F678}" type="datetimeFigureOut">
              <a:rPr lang="en-US" smtClean="0"/>
              <a:t>5/5/21</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48F3AB5E-33BA-8749-A20F-9CA8194C6B65}" type="slidenum">
              <a:rPr lang="en-US" smtClean="0"/>
              <a:t>‹#›</a:t>
            </a:fld>
            <a:endParaRPr lang="en-US"/>
          </a:p>
        </p:txBody>
      </p:sp>
      <p:pic>
        <p:nvPicPr>
          <p:cNvPr id="7" name="Picture 6" descr="MD-flag-background-ppt.png">
            <a:extLst>
              <a:ext uri="{FF2B5EF4-FFF2-40B4-BE49-F238E27FC236}">
                <a16:creationId xmlns:a16="http://schemas.microsoft.com/office/drawing/2014/main" id="{612FB8E1-F4D0-A04A-99A7-CECE0F5B3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a:extLst>
              <a:ext uri="{FF2B5EF4-FFF2-40B4-BE49-F238E27FC236}">
                <a16:creationId xmlns:a16="http://schemas.microsoft.com/office/drawing/2014/main" id="{AEF2CFA3-F9C0-6D49-96CD-56A09759467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a:extLst>
              <a:ext uri="{FF2B5EF4-FFF2-40B4-BE49-F238E27FC236}">
                <a16:creationId xmlns:a16="http://schemas.microsoft.com/office/drawing/2014/main" id="{6AC75AB9-C014-A941-8470-CBE57162E60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209160252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168" y="2398936"/>
            <a:ext cx="8741664" cy="1645920"/>
          </a:xfrm>
        </p:spPr>
        <p:txBody>
          <a:bodyPr>
            <a:normAutofit/>
          </a:bodyPr>
          <a:lstStyle/>
          <a:p>
            <a:r>
              <a:rPr lang="en-US" sz="2800" dirty="0"/>
              <a:t>Moving Past A Global Pandemic</a:t>
            </a:r>
          </a:p>
        </p:txBody>
      </p:sp>
      <p:sp>
        <p:nvSpPr>
          <p:cNvPr id="3" name="Subtitle 2"/>
          <p:cNvSpPr>
            <a:spLocks noGrp="1"/>
          </p:cNvSpPr>
          <p:nvPr>
            <p:ph type="subTitle" idx="1"/>
          </p:nvPr>
        </p:nvSpPr>
        <p:spPr/>
        <p:txBody>
          <a:bodyPr>
            <a:normAutofit fontScale="92500" lnSpcReduction="20000"/>
          </a:bodyPr>
          <a:lstStyle/>
          <a:p>
            <a:r>
              <a:rPr lang="en-US" sz="2600" dirty="0"/>
              <a:t>Aneesh Kapoor</a:t>
            </a:r>
          </a:p>
          <a:p>
            <a:r>
              <a:rPr lang="en-US" sz="2600" dirty="0"/>
              <a:t>Data 606 Capstone Project</a:t>
            </a:r>
          </a:p>
          <a:p>
            <a:r>
              <a:rPr lang="en-US" sz="2600" dirty="0"/>
              <a:t>Spring 2021 </a:t>
            </a:r>
          </a:p>
          <a:p>
            <a:endParaRPr lang="en-US" dirty="0"/>
          </a:p>
        </p:txBody>
      </p:sp>
      <p:pic>
        <p:nvPicPr>
          <p:cNvPr id="6" name="Audio 5">
            <a:hlinkClick r:id="" action="ppaction://media"/>
            <a:extLst>
              <a:ext uri="{FF2B5EF4-FFF2-40B4-BE49-F238E27FC236}">
                <a16:creationId xmlns:a16="http://schemas.microsoft.com/office/drawing/2014/main" id="{EABF7858-8103-9E4F-B32C-3022806C6B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26918673"/>
      </p:ext>
    </p:extLst>
  </p:cSld>
  <p:clrMapOvr>
    <a:masterClrMapping/>
  </p:clrMapOvr>
  <mc:AlternateContent xmlns:mc="http://schemas.openxmlformats.org/markup-compatibility/2006">
    <mc:Choice xmlns:p14="http://schemas.microsoft.com/office/powerpoint/2010/main" Requires="p14">
      <p:transition spd="slow" p14:dur="2000" advTm="11874"/>
    </mc:Choice>
    <mc:Fallback>
      <p:transition spd="slow" advTm="11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1933-B1D4-4541-A9AD-F37FC59E3589}"/>
              </a:ext>
            </a:extLst>
          </p:cNvPr>
          <p:cNvSpPr>
            <a:spLocks noGrp="1"/>
          </p:cNvSpPr>
          <p:nvPr>
            <p:ph type="title"/>
          </p:nvPr>
        </p:nvSpPr>
        <p:spPr/>
        <p:txBody>
          <a:bodyPr/>
          <a:lstStyle/>
          <a:p>
            <a:r>
              <a:rPr lang="en-US" sz="2400" dirty="0"/>
              <a:t>Long short-term memory (LSTM) Model</a:t>
            </a:r>
            <a:endParaRPr lang="en-US" dirty="0"/>
          </a:p>
        </p:txBody>
      </p:sp>
      <p:sp>
        <p:nvSpPr>
          <p:cNvPr id="3" name="Content Placeholder 2">
            <a:extLst>
              <a:ext uri="{FF2B5EF4-FFF2-40B4-BE49-F238E27FC236}">
                <a16:creationId xmlns:a16="http://schemas.microsoft.com/office/drawing/2014/main" id="{0EBB0F89-290A-8149-9844-FADC1820868A}"/>
              </a:ext>
            </a:extLst>
          </p:cNvPr>
          <p:cNvSpPr>
            <a:spLocks noGrp="1"/>
          </p:cNvSpPr>
          <p:nvPr>
            <p:ph idx="1"/>
          </p:nvPr>
        </p:nvSpPr>
        <p:spPr>
          <a:xfrm>
            <a:off x="1606045" y="2638045"/>
            <a:ext cx="5937755" cy="3116579"/>
          </a:xfrm>
        </p:spPr>
        <p:txBody>
          <a:bodyPr>
            <a:normAutofit fontScale="92500" lnSpcReduction="10000"/>
          </a:bodyPr>
          <a:lstStyle/>
          <a:p>
            <a:r>
              <a:rPr lang="en-US" dirty="0"/>
              <a:t>Small decline in unemployment and small increase in consumption for minority demographics. However, slightly greater changes compared to the previous model. </a:t>
            </a:r>
          </a:p>
          <a:p>
            <a:r>
              <a:rPr lang="en-US" dirty="0"/>
              <a:t>Small increase in unemployment and decrease in consumption for White and Asian groups. Slightly smaller gap when compared to the VAR Model. </a:t>
            </a:r>
          </a:p>
          <a:p>
            <a:r>
              <a:rPr lang="en-US" dirty="0"/>
              <a:t>Based on the Mean Absolute Percentage Error the level of accuracy was 94% for this model. </a:t>
            </a:r>
          </a:p>
          <a:p>
            <a:r>
              <a:rPr lang="en-US" dirty="0"/>
              <a:t>The results were consist with the prior model. Change in economic metrics but, not very significant. However, it had a much better accuracy rate </a:t>
            </a:r>
          </a:p>
          <a:p>
            <a:endParaRPr lang="en-US" dirty="0"/>
          </a:p>
        </p:txBody>
      </p:sp>
      <p:pic>
        <p:nvPicPr>
          <p:cNvPr id="6" name="Audio 5">
            <a:hlinkClick r:id="" action="ppaction://media"/>
            <a:extLst>
              <a:ext uri="{FF2B5EF4-FFF2-40B4-BE49-F238E27FC236}">
                <a16:creationId xmlns:a16="http://schemas.microsoft.com/office/drawing/2014/main" id="{5ED6DC3D-E522-9E44-93D8-799ED22EAB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48145907"/>
      </p:ext>
    </p:extLst>
  </p:cSld>
  <p:clrMapOvr>
    <a:masterClrMapping/>
  </p:clrMapOvr>
  <mc:AlternateContent xmlns:mc="http://schemas.openxmlformats.org/markup-compatibility/2006">
    <mc:Choice xmlns:p14="http://schemas.microsoft.com/office/powerpoint/2010/main" Requires="p14">
      <p:transition spd="slow" p14:dur="2000" advTm="65133"/>
    </mc:Choice>
    <mc:Fallback>
      <p:transition spd="slow" advTm="65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11F2-1465-D347-9955-6FF3A62A50AB}"/>
              </a:ext>
            </a:extLst>
          </p:cNvPr>
          <p:cNvSpPr>
            <a:spLocks noGrp="1"/>
          </p:cNvSpPr>
          <p:nvPr>
            <p:ph type="title"/>
          </p:nvPr>
        </p:nvSpPr>
        <p:spPr>
          <a:xfrm>
            <a:off x="1606045" y="964692"/>
            <a:ext cx="5937755" cy="1266444"/>
          </a:xfrm>
        </p:spPr>
        <p:txBody>
          <a:bodyPr>
            <a:normAutofit fontScale="90000"/>
          </a:bodyPr>
          <a:lstStyle/>
          <a:p>
            <a:r>
              <a:rPr lang="en-US" dirty="0"/>
              <a:t>Multilayer Perceptron (MLP) Model</a:t>
            </a:r>
            <a:br>
              <a:rPr lang="en-US" dirty="0"/>
            </a:br>
            <a:endParaRPr lang="en-US" dirty="0"/>
          </a:p>
        </p:txBody>
      </p:sp>
      <p:sp>
        <p:nvSpPr>
          <p:cNvPr id="3" name="Content Placeholder 2">
            <a:extLst>
              <a:ext uri="{FF2B5EF4-FFF2-40B4-BE49-F238E27FC236}">
                <a16:creationId xmlns:a16="http://schemas.microsoft.com/office/drawing/2014/main" id="{E4CCDEA3-B8C6-B24D-8679-6E25F6853C8C}"/>
              </a:ext>
            </a:extLst>
          </p:cNvPr>
          <p:cNvSpPr>
            <a:spLocks noGrp="1"/>
          </p:cNvSpPr>
          <p:nvPr>
            <p:ph idx="1"/>
          </p:nvPr>
        </p:nvSpPr>
        <p:spPr>
          <a:xfrm>
            <a:off x="707137" y="2638045"/>
            <a:ext cx="6836664" cy="3255263"/>
          </a:xfrm>
        </p:spPr>
        <p:txBody>
          <a:bodyPr/>
          <a:lstStyle/>
          <a:p>
            <a:r>
              <a:rPr lang="en-US" dirty="0"/>
              <a:t>A MLP is a type of Artificial Neural Network uses a set of inputs to generate a set of outputs. It is defined by at least three layers. An input layer, hidden layer and output layer. The parameters can be seen below.</a:t>
            </a:r>
          </a:p>
          <a:p>
            <a:endParaRPr lang="en-US" dirty="0"/>
          </a:p>
          <a:p>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1315F2BE-0868-E647-B17D-67872A59E276}"/>
              </a:ext>
            </a:extLst>
          </p:cNvPr>
          <p:cNvPicPr>
            <a:picLocks noChangeAspect="1"/>
          </p:cNvPicPr>
          <p:nvPr/>
        </p:nvPicPr>
        <p:blipFill>
          <a:blip r:embed="rId4"/>
          <a:stretch>
            <a:fillRect/>
          </a:stretch>
        </p:blipFill>
        <p:spPr>
          <a:xfrm>
            <a:off x="438912" y="4052969"/>
            <a:ext cx="8436863" cy="2343002"/>
          </a:xfrm>
          <a:prstGeom prst="rect">
            <a:avLst/>
          </a:prstGeom>
        </p:spPr>
      </p:pic>
      <p:pic>
        <p:nvPicPr>
          <p:cNvPr id="8" name="Audio 7">
            <a:hlinkClick r:id="" action="ppaction://media"/>
            <a:extLst>
              <a:ext uri="{FF2B5EF4-FFF2-40B4-BE49-F238E27FC236}">
                <a16:creationId xmlns:a16="http://schemas.microsoft.com/office/drawing/2014/main" id="{FBB4B7E1-A4C0-6346-9F79-3F9B855626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83521665"/>
      </p:ext>
    </p:extLst>
  </p:cSld>
  <p:clrMapOvr>
    <a:masterClrMapping/>
  </p:clrMapOvr>
  <mc:AlternateContent xmlns:mc="http://schemas.openxmlformats.org/markup-compatibility/2006">
    <mc:Choice xmlns:p14="http://schemas.microsoft.com/office/powerpoint/2010/main" Requires="p14">
      <p:transition spd="slow" p14:dur="2000" advTm="25554"/>
    </mc:Choice>
    <mc:Fallback>
      <p:transition spd="slow" advTm="25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147E-E1FA-5A44-B05F-2D26F4A6A908}"/>
              </a:ext>
            </a:extLst>
          </p:cNvPr>
          <p:cNvSpPr>
            <a:spLocks noGrp="1"/>
          </p:cNvSpPr>
          <p:nvPr>
            <p:ph type="title"/>
          </p:nvPr>
        </p:nvSpPr>
        <p:spPr/>
        <p:txBody>
          <a:bodyPr/>
          <a:lstStyle/>
          <a:p>
            <a:r>
              <a:rPr lang="en-US" dirty="0"/>
              <a:t>Multilayer Perceptron (MLP) Model</a:t>
            </a:r>
          </a:p>
        </p:txBody>
      </p:sp>
      <p:pic>
        <p:nvPicPr>
          <p:cNvPr id="5" name="Content Placeholder 4" descr="Chart, line chart&#10;&#10;Description automatically generated">
            <a:extLst>
              <a:ext uri="{FF2B5EF4-FFF2-40B4-BE49-F238E27FC236}">
                <a16:creationId xmlns:a16="http://schemas.microsoft.com/office/drawing/2014/main" id="{BB6889E3-D834-834E-A83A-CA24F78152E0}"/>
              </a:ext>
            </a:extLst>
          </p:cNvPr>
          <p:cNvPicPr>
            <a:picLocks noGrp="1" noChangeAspect="1"/>
          </p:cNvPicPr>
          <p:nvPr>
            <p:ph idx="1"/>
          </p:nvPr>
        </p:nvPicPr>
        <p:blipFill>
          <a:blip r:embed="rId4"/>
          <a:stretch>
            <a:fillRect/>
          </a:stretch>
        </p:blipFill>
        <p:spPr>
          <a:xfrm>
            <a:off x="640128" y="3196956"/>
            <a:ext cx="7863744" cy="2298984"/>
          </a:xfrm>
        </p:spPr>
      </p:pic>
      <p:pic>
        <p:nvPicPr>
          <p:cNvPr id="7" name="Audio 6">
            <a:hlinkClick r:id="" action="ppaction://media"/>
            <a:extLst>
              <a:ext uri="{FF2B5EF4-FFF2-40B4-BE49-F238E27FC236}">
                <a16:creationId xmlns:a16="http://schemas.microsoft.com/office/drawing/2014/main" id="{7A06F660-BA4C-4A41-BB72-6BC1FE4A46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273040230"/>
      </p:ext>
    </p:extLst>
  </p:cSld>
  <p:clrMapOvr>
    <a:masterClrMapping/>
  </p:clrMapOvr>
  <mc:AlternateContent xmlns:mc="http://schemas.openxmlformats.org/markup-compatibility/2006">
    <mc:Choice xmlns:p14="http://schemas.microsoft.com/office/powerpoint/2010/main" Requires="p14">
      <p:transition spd="slow" p14:dur="2000" advTm="47200"/>
    </mc:Choice>
    <mc:Fallback>
      <p:transition spd="slow" advTm="47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E5C92-50F0-9B4D-AFB6-CF1FF9290DF1}"/>
              </a:ext>
            </a:extLst>
          </p:cNvPr>
          <p:cNvSpPr>
            <a:spLocks noGrp="1"/>
          </p:cNvSpPr>
          <p:nvPr>
            <p:ph type="title"/>
          </p:nvPr>
        </p:nvSpPr>
        <p:spPr/>
        <p:txBody>
          <a:bodyPr/>
          <a:lstStyle/>
          <a:p>
            <a:r>
              <a:rPr lang="en-US" dirty="0"/>
              <a:t>Multilayer Perceptron (MLP) Model</a:t>
            </a:r>
          </a:p>
        </p:txBody>
      </p:sp>
      <p:sp>
        <p:nvSpPr>
          <p:cNvPr id="3" name="Content Placeholder 2">
            <a:extLst>
              <a:ext uri="{FF2B5EF4-FFF2-40B4-BE49-F238E27FC236}">
                <a16:creationId xmlns:a16="http://schemas.microsoft.com/office/drawing/2014/main" id="{9C1B0638-0A46-9A4B-9BC9-5349D135D052}"/>
              </a:ext>
            </a:extLst>
          </p:cNvPr>
          <p:cNvSpPr>
            <a:spLocks noGrp="1"/>
          </p:cNvSpPr>
          <p:nvPr>
            <p:ph idx="1"/>
          </p:nvPr>
        </p:nvSpPr>
        <p:spPr/>
        <p:txBody>
          <a:bodyPr/>
          <a:lstStyle/>
          <a:p>
            <a:r>
              <a:rPr lang="en-US" dirty="0"/>
              <a:t>Small decline in unemployment for minority demographics. However, this model was inefficient to run. </a:t>
            </a:r>
          </a:p>
          <a:p>
            <a:r>
              <a:rPr lang="en-US" dirty="0"/>
              <a:t>The forecasted results did not follow a linear pattern which was inconsistent with the unemployment dataset. Ultimately, the forecasted results did not really make sense. </a:t>
            </a:r>
          </a:p>
          <a:p>
            <a:r>
              <a:rPr lang="en-US" dirty="0"/>
              <a:t>Compared to the previous models, the accuracy was about 84% and the errors were low. </a:t>
            </a:r>
          </a:p>
          <a:p>
            <a:endParaRPr lang="en-US" dirty="0"/>
          </a:p>
        </p:txBody>
      </p:sp>
      <p:pic>
        <p:nvPicPr>
          <p:cNvPr id="6" name="Audio 5">
            <a:hlinkClick r:id="" action="ppaction://media"/>
            <a:extLst>
              <a:ext uri="{FF2B5EF4-FFF2-40B4-BE49-F238E27FC236}">
                <a16:creationId xmlns:a16="http://schemas.microsoft.com/office/drawing/2014/main" id="{25C4036B-EE05-0F42-ADB9-6CC962A133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67992132"/>
      </p:ext>
    </p:extLst>
  </p:cSld>
  <p:clrMapOvr>
    <a:masterClrMapping/>
  </p:clrMapOvr>
  <mc:AlternateContent xmlns:mc="http://schemas.openxmlformats.org/markup-compatibility/2006">
    <mc:Choice xmlns:p14="http://schemas.microsoft.com/office/powerpoint/2010/main" Requires="p14">
      <p:transition spd="slow" p14:dur="2000" advTm="37948"/>
    </mc:Choice>
    <mc:Fallback>
      <p:transition spd="slow" advTm="37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7506-2C86-A548-9881-A75DCB3501BF}"/>
              </a:ext>
            </a:extLst>
          </p:cNvPr>
          <p:cNvSpPr>
            <a:spLocks noGrp="1"/>
          </p:cNvSpPr>
          <p:nvPr>
            <p:ph type="title"/>
          </p:nvPr>
        </p:nvSpPr>
        <p:spPr/>
        <p:txBody>
          <a:bodyPr/>
          <a:lstStyle/>
          <a:p>
            <a:r>
              <a:rPr lang="en-US" dirty="0"/>
              <a:t>Final Conclusions</a:t>
            </a:r>
          </a:p>
        </p:txBody>
      </p:sp>
      <p:sp>
        <p:nvSpPr>
          <p:cNvPr id="3" name="Content Placeholder 2">
            <a:extLst>
              <a:ext uri="{FF2B5EF4-FFF2-40B4-BE49-F238E27FC236}">
                <a16:creationId xmlns:a16="http://schemas.microsoft.com/office/drawing/2014/main" id="{47F61637-9138-1B4E-BA94-B3D5B92539F5}"/>
              </a:ext>
            </a:extLst>
          </p:cNvPr>
          <p:cNvSpPr>
            <a:spLocks noGrp="1"/>
          </p:cNvSpPr>
          <p:nvPr>
            <p:ph idx="1"/>
          </p:nvPr>
        </p:nvSpPr>
        <p:spPr>
          <a:xfrm>
            <a:off x="97536" y="2638045"/>
            <a:ext cx="8875775" cy="3677411"/>
          </a:xfrm>
        </p:spPr>
        <p:txBody>
          <a:bodyPr>
            <a:normAutofit fontScale="92500" lnSpcReduction="20000"/>
          </a:bodyPr>
          <a:lstStyle/>
          <a:p>
            <a:r>
              <a:rPr lang="en-US" dirty="0"/>
              <a:t>The LSTM preformed the best. The MAPE value indicated an accuracy rate of 94%.I observed that the minority unemployment rate dropped slightly for minority demographics while, consumption increased. On the other hand, unemployment slightly increased and consumption decreased for Asian and White demographics.</a:t>
            </a:r>
          </a:p>
          <a:p>
            <a:r>
              <a:rPr lang="en-US" dirty="0"/>
              <a:t>Based on these models, higher vaccination rates for would lead to more money and more jobs for minority groups. While, the change was not as significant as I had hoped there was still some improvement. The forecasted unemployment rate dropped by 2.2% from the original value. The consumption rate increased by more than 45% </a:t>
            </a:r>
          </a:p>
          <a:p>
            <a:r>
              <a:rPr lang="en-US" dirty="0"/>
              <a:t>On the other hand, unemployment increased by about 1.3% and consumption decreased by nearly 40% for White and Asian demographics. The below plots illustrate the LSTM predictions from March 1st to July 1st. I will be able to confirm how well this model did when actual data is released soon!</a:t>
            </a:r>
          </a:p>
          <a:p>
            <a:r>
              <a:rPr lang="en-US" dirty="0"/>
              <a:t>I was able to confirm my hypothesis and vaccination rates can help fight economic inequality that exists between different races in MD.</a:t>
            </a:r>
          </a:p>
          <a:p>
            <a:endParaRPr lang="en-US" dirty="0"/>
          </a:p>
        </p:txBody>
      </p:sp>
      <p:pic>
        <p:nvPicPr>
          <p:cNvPr id="6" name="Audio 5">
            <a:hlinkClick r:id="" action="ppaction://media"/>
            <a:extLst>
              <a:ext uri="{FF2B5EF4-FFF2-40B4-BE49-F238E27FC236}">
                <a16:creationId xmlns:a16="http://schemas.microsoft.com/office/drawing/2014/main" id="{1ECCEDFB-903B-C94C-9E65-CA1B45EB4A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136003362"/>
      </p:ext>
    </p:extLst>
  </p:cSld>
  <p:clrMapOvr>
    <a:masterClrMapping/>
  </p:clrMapOvr>
  <mc:AlternateContent xmlns:mc="http://schemas.openxmlformats.org/markup-compatibility/2006">
    <mc:Choice xmlns:p14="http://schemas.microsoft.com/office/powerpoint/2010/main" Requires="p14">
      <p:transition spd="slow" p14:dur="2000" advTm="144762"/>
    </mc:Choice>
    <mc:Fallback>
      <p:transition spd="slow" advTm="144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3759DD-698F-4D3A-AF4C-5E44527D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660FC-7543-1741-940C-8AE8AD3C885C}"/>
              </a:ext>
            </a:extLst>
          </p:cNvPr>
          <p:cNvSpPr>
            <a:spLocks noGrp="1"/>
          </p:cNvSpPr>
          <p:nvPr>
            <p:ph type="title"/>
          </p:nvPr>
        </p:nvSpPr>
        <p:spPr>
          <a:xfrm>
            <a:off x="1174624" y="4686897"/>
            <a:ext cx="6743700" cy="1264762"/>
          </a:xfrm>
        </p:spPr>
        <p:txBody>
          <a:bodyPr vert="horz" lIns="274320" tIns="182880" rIns="274320" bIns="182880" rtlCol="0" anchor="ctr" anchorCtr="1">
            <a:normAutofit/>
          </a:bodyPr>
          <a:lstStyle/>
          <a:p>
            <a:r>
              <a:rPr lang="en-US" sz="2800" dirty="0"/>
              <a:t>LSTM Predictions</a:t>
            </a:r>
          </a:p>
        </p:txBody>
      </p:sp>
      <p:pic>
        <p:nvPicPr>
          <p:cNvPr id="9" name="Picture 8" descr="Table&#10;&#10;Description automatically generated with medium confidence">
            <a:extLst>
              <a:ext uri="{FF2B5EF4-FFF2-40B4-BE49-F238E27FC236}">
                <a16:creationId xmlns:a16="http://schemas.microsoft.com/office/drawing/2014/main" id="{1567A3C5-0ED5-2A48-B773-B23CB760CEF6}"/>
              </a:ext>
            </a:extLst>
          </p:cNvPr>
          <p:cNvPicPr>
            <a:picLocks noChangeAspect="1"/>
          </p:cNvPicPr>
          <p:nvPr/>
        </p:nvPicPr>
        <p:blipFill>
          <a:blip r:embed="rId4"/>
          <a:stretch>
            <a:fillRect/>
          </a:stretch>
        </p:blipFill>
        <p:spPr>
          <a:xfrm>
            <a:off x="1334367" y="3329115"/>
            <a:ext cx="6424214" cy="1264761"/>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351DC78B-52AD-0149-87F7-768CA0AEC15D}"/>
              </a:ext>
            </a:extLst>
          </p:cNvPr>
          <p:cNvPicPr>
            <a:picLocks noGrp="1" noChangeAspect="1"/>
          </p:cNvPicPr>
          <p:nvPr>
            <p:ph idx="1"/>
          </p:nvPr>
        </p:nvPicPr>
        <p:blipFill>
          <a:blip r:embed="rId5"/>
          <a:stretch>
            <a:fillRect/>
          </a:stretch>
        </p:blipFill>
        <p:spPr>
          <a:xfrm>
            <a:off x="0" y="855279"/>
            <a:ext cx="4546474" cy="2352799"/>
          </a:xfrm>
          <a:prstGeom prst="rect">
            <a:avLst/>
          </a:prstGeom>
        </p:spPr>
      </p:pic>
      <p:pic>
        <p:nvPicPr>
          <p:cNvPr id="7" name="Picture 6" descr="Chart, line chart&#10;&#10;Description automatically generated">
            <a:extLst>
              <a:ext uri="{FF2B5EF4-FFF2-40B4-BE49-F238E27FC236}">
                <a16:creationId xmlns:a16="http://schemas.microsoft.com/office/drawing/2014/main" id="{385F5310-AD88-E243-9436-C93BDE884A7F}"/>
              </a:ext>
            </a:extLst>
          </p:cNvPr>
          <p:cNvPicPr>
            <a:picLocks noChangeAspect="1"/>
          </p:cNvPicPr>
          <p:nvPr/>
        </p:nvPicPr>
        <p:blipFill>
          <a:blip r:embed="rId6"/>
          <a:stretch>
            <a:fillRect/>
          </a:stretch>
        </p:blipFill>
        <p:spPr>
          <a:xfrm>
            <a:off x="4633215" y="855280"/>
            <a:ext cx="4399121" cy="2352798"/>
          </a:xfrm>
          <a:prstGeom prst="rect">
            <a:avLst/>
          </a:prstGeom>
        </p:spPr>
      </p:pic>
      <p:pic>
        <p:nvPicPr>
          <p:cNvPr id="10" name="Audio 9">
            <a:hlinkClick r:id="" action="ppaction://media"/>
            <a:extLst>
              <a:ext uri="{FF2B5EF4-FFF2-40B4-BE49-F238E27FC236}">
                <a16:creationId xmlns:a16="http://schemas.microsoft.com/office/drawing/2014/main" id="{47A57CAE-75E3-A549-9A27-5C85E4FE29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79110970"/>
      </p:ext>
    </p:extLst>
  </p:cSld>
  <p:clrMapOvr>
    <a:masterClrMapping/>
  </p:clrMapOvr>
  <mc:AlternateContent xmlns:mc="http://schemas.openxmlformats.org/markup-compatibility/2006">
    <mc:Choice xmlns:p14="http://schemas.microsoft.com/office/powerpoint/2010/main" Requires="p14">
      <p:transition spd="slow" p14:dur="2000" advTm="53763"/>
    </mc:Choice>
    <mc:Fallback>
      <p:transition spd="slow" advTm="53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F83F-01C3-8643-968F-F47595D207EB}"/>
              </a:ext>
            </a:extLst>
          </p:cNvPr>
          <p:cNvSpPr>
            <a:spLocks noGrp="1"/>
          </p:cNvSpPr>
          <p:nvPr>
            <p:ph type="title"/>
          </p:nvPr>
        </p:nvSpPr>
        <p:spPr>
          <a:xfrm>
            <a:off x="1603122" y="1025652"/>
            <a:ext cx="5937755" cy="1188720"/>
          </a:xfrm>
        </p:spPr>
        <p:txBody>
          <a:bodyPr/>
          <a:lstStyle/>
          <a:p>
            <a:r>
              <a:rPr lang="en-US" sz="2400" dirty="0"/>
              <a:t>Future Work</a:t>
            </a:r>
            <a:br>
              <a:rPr lang="en-US" b="1" dirty="0"/>
            </a:br>
            <a:endParaRPr lang="en-US" dirty="0"/>
          </a:p>
        </p:txBody>
      </p:sp>
      <p:sp>
        <p:nvSpPr>
          <p:cNvPr id="3" name="Content Placeholder 2">
            <a:extLst>
              <a:ext uri="{FF2B5EF4-FFF2-40B4-BE49-F238E27FC236}">
                <a16:creationId xmlns:a16="http://schemas.microsoft.com/office/drawing/2014/main" id="{C75751E5-81F1-DF41-9F15-9FFEB6B899B7}"/>
              </a:ext>
            </a:extLst>
          </p:cNvPr>
          <p:cNvSpPr>
            <a:spLocks noGrp="1"/>
          </p:cNvSpPr>
          <p:nvPr>
            <p:ph idx="1"/>
          </p:nvPr>
        </p:nvSpPr>
        <p:spPr>
          <a:xfrm>
            <a:off x="1606045" y="2638045"/>
            <a:ext cx="6257795" cy="3299459"/>
          </a:xfrm>
        </p:spPr>
        <p:txBody>
          <a:bodyPr/>
          <a:lstStyle/>
          <a:p>
            <a:r>
              <a:rPr lang="en-US" dirty="0"/>
              <a:t>Hopefully this project will help others expand on these findings and conduct additional research. Possible future projects include the following:</a:t>
            </a:r>
          </a:p>
          <a:p>
            <a:pPr fontAlgn="base"/>
            <a:r>
              <a:rPr lang="en-US" dirty="0"/>
              <a:t>Expand research to more demographics and metrics. Such as age, gender or income level. </a:t>
            </a:r>
          </a:p>
          <a:p>
            <a:pPr fontAlgn="base"/>
            <a:r>
              <a:rPr lang="en-US" dirty="0"/>
              <a:t>Try additional machine learning methods. </a:t>
            </a:r>
          </a:p>
          <a:p>
            <a:pPr fontAlgn="base"/>
            <a:r>
              <a:rPr lang="en-US" dirty="0"/>
              <a:t>Location of individuals or vaccination centers? See Travis Twigg's project "Determining Equitable COVID-19 Vaccination Site Locations Through Unsupervised Learning"</a:t>
            </a:r>
          </a:p>
          <a:p>
            <a:endParaRPr lang="en-US" dirty="0"/>
          </a:p>
        </p:txBody>
      </p:sp>
      <p:pic>
        <p:nvPicPr>
          <p:cNvPr id="4" name="Audio 3">
            <a:hlinkClick r:id="" action="ppaction://media"/>
            <a:extLst>
              <a:ext uri="{FF2B5EF4-FFF2-40B4-BE49-F238E27FC236}">
                <a16:creationId xmlns:a16="http://schemas.microsoft.com/office/drawing/2014/main" id="{BD3B0C09-CB4A-1846-B3E9-87E9B6281B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978348714"/>
      </p:ext>
    </p:extLst>
  </p:cSld>
  <p:clrMapOvr>
    <a:masterClrMapping/>
  </p:clrMapOvr>
  <mc:AlternateContent xmlns:mc="http://schemas.openxmlformats.org/markup-compatibility/2006">
    <mc:Choice xmlns:p14="http://schemas.microsoft.com/office/powerpoint/2010/main" Requires="p14">
      <p:transition spd="slow" p14:dur="2000" advTm="121950"/>
    </mc:Choice>
    <mc:Fallback>
      <p:transition spd="slow" advTm="121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BEC3-22CC-AF41-BE3E-B5BBAC363FDA}"/>
              </a:ext>
            </a:extLst>
          </p:cNvPr>
          <p:cNvSpPr>
            <a:spLocks noGrp="1"/>
          </p:cNvSpPr>
          <p:nvPr>
            <p:ph type="title"/>
          </p:nvPr>
        </p:nvSpPr>
        <p:spPr/>
        <p:txBody>
          <a:bodyPr/>
          <a:lstStyle/>
          <a:p>
            <a:r>
              <a:rPr lang="en-US" dirty="0"/>
              <a:t>Phase 3</a:t>
            </a:r>
          </a:p>
        </p:txBody>
      </p:sp>
      <p:sp>
        <p:nvSpPr>
          <p:cNvPr id="3" name="Content Placeholder 2">
            <a:extLst>
              <a:ext uri="{FF2B5EF4-FFF2-40B4-BE49-F238E27FC236}">
                <a16:creationId xmlns:a16="http://schemas.microsoft.com/office/drawing/2014/main" id="{A79B6AA1-02F3-B14C-B8D0-3F561B3CD3C3}"/>
              </a:ext>
            </a:extLst>
          </p:cNvPr>
          <p:cNvSpPr>
            <a:spLocks noGrp="1"/>
          </p:cNvSpPr>
          <p:nvPr>
            <p:ph idx="1"/>
          </p:nvPr>
        </p:nvSpPr>
        <p:spPr>
          <a:xfrm>
            <a:off x="414528" y="2638045"/>
            <a:ext cx="8095487" cy="3101983"/>
          </a:xfrm>
        </p:spPr>
        <p:txBody>
          <a:bodyPr/>
          <a:lstStyle/>
          <a:p>
            <a:r>
              <a:rPr lang="en-US" dirty="0"/>
              <a:t>Model Preparation and Execution</a:t>
            </a:r>
          </a:p>
          <a:p>
            <a:r>
              <a:rPr lang="en-US" dirty="0"/>
              <a:t>Model Interpretation </a:t>
            </a:r>
          </a:p>
          <a:p>
            <a:r>
              <a:rPr lang="en-US" dirty="0"/>
              <a:t>Conclusions</a:t>
            </a:r>
          </a:p>
          <a:p>
            <a:r>
              <a:rPr lang="en-US" dirty="0"/>
              <a:t>Future Research</a:t>
            </a:r>
          </a:p>
          <a:p>
            <a:endParaRPr lang="en-US" dirty="0"/>
          </a:p>
          <a:p>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E328DDF7-691E-6140-ACEF-D2437BE8E4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74149896"/>
      </p:ext>
    </p:extLst>
  </p:cSld>
  <p:clrMapOvr>
    <a:masterClrMapping/>
  </p:clrMapOvr>
  <mc:AlternateContent xmlns:mc="http://schemas.openxmlformats.org/markup-compatibility/2006">
    <mc:Choice xmlns:p14="http://schemas.microsoft.com/office/powerpoint/2010/main" Requires="p14">
      <p:transition spd="slow" p14:dur="2000" advTm="30069"/>
    </mc:Choice>
    <mc:Fallback>
      <p:transition spd="slow" advTm="30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FEAB-27AE-E24D-BE36-0F479C1300FF}"/>
              </a:ext>
            </a:extLst>
          </p:cNvPr>
          <p:cNvSpPr>
            <a:spLocks noGrp="1"/>
          </p:cNvSpPr>
          <p:nvPr>
            <p:ph type="title"/>
          </p:nvPr>
        </p:nvSpPr>
        <p:spPr/>
        <p:txBody>
          <a:bodyPr/>
          <a:lstStyle/>
          <a:p>
            <a:r>
              <a:rPr lang="en-US" dirty="0"/>
              <a:t>Adjusted Vaccination Rates </a:t>
            </a:r>
          </a:p>
        </p:txBody>
      </p:sp>
      <p:sp>
        <p:nvSpPr>
          <p:cNvPr id="3" name="Content Placeholder 2">
            <a:extLst>
              <a:ext uri="{FF2B5EF4-FFF2-40B4-BE49-F238E27FC236}">
                <a16:creationId xmlns:a16="http://schemas.microsoft.com/office/drawing/2014/main" id="{30CC3D71-034B-5647-A13C-5CEA6E46F5DF}"/>
              </a:ext>
            </a:extLst>
          </p:cNvPr>
          <p:cNvSpPr>
            <a:spLocks noGrp="1"/>
          </p:cNvSpPr>
          <p:nvPr>
            <p:ph idx="1"/>
          </p:nvPr>
        </p:nvSpPr>
        <p:spPr/>
        <p:txBody>
          <a:bodyPr/>
          <a:lstStyle/>
          <a:p>
            <a:r>
              <a:rPr lang="en-US" dirty="0"/>
              <a:t>Decrease Vaccinations by 20% for Asian and White Demographics   </a:t>
            </a:r>
          </a:p>
          <a:p>
            <a:r>
              <a:rPr lang="en-US" dirty="0"/>
              <a:t>Increase Vaccinations by 20% for Hispanic and African American </a:t>
            </a:r>
            <a:r>
              <a:rPr lang="en-US" dirty="0" err="1"/>
              <a:t>Demogrpahics</a:t>
            </a:r>
            <a:r>
              <a:rPr lang="en-US" dirty="0"/>
              <a:t> </a:t>
            </a:r>
          </a:p>
        </p:txBody>
      </p:sp>
      <p:pic>
        <p:nvPicPr>
          <p:cNvPr id="7" name="Audio 6">
            <a:hlinkClick r:id="" action="ppaction://media"/>
            <a:extLst>
              <a:ext uri="{FF2B5EF4-FFF2-40B4-BE49-F238E27FC236}">
                <a16:creationId xmlns:a16="http://schemas.microsoft.com/office/drawing/2014/main" id="{5629259D-6788-C64B-A207-46723CB76F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27467667"/>
      </p:ext>
    </p:extLst>
  </p:cSld>
  <p:clrMapOvr>
    <a:masterClrMapping/>
  </p:clrMapOvr>
  <mc:AlternateContent xmlns:mc="http://schemas.openxmlformats.org/markup-compatibility/2006">
    <mc:Choice xmlns:p14="http://schemas.microsoft.com/office/powerpoint/2010/main" Requires="p14">
      <p:transition spd="slow" p14:dur="2000" advTm="57294"/>
    </mc:Choice>
    <mc:Fallback>
      <p:transition spd="slow" advTm="57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1933-B1D4-4541-A9AD-F37FC59E3589}"/>
              </a:ext>
            </a:extLst>
          </p:cNvPr>
          <p:cNvSpPr>
            <a:spLocks noGrp="1"/>
          </p:cNvSpPr>
          <p:nvPr>
            <p:ph type="title"/>
          </p:nvPr>
        </p:nvSpPr>
        <p:spPr/>
        <p:txBody>
          <a:bodyPr/>
          <a:lstStyle/>
          <a:p>
            <a:r>
              <a:rPr lang="en-US" dirty="0"/>
              <a:t>Vector autoregression (VAR) Model</a:t>
            </a:r>
          </a:p>
        </p:txBody>
      </p:sp>
      <p:sp>
        <p:nvSpPr>
          <p:cNvPr id="3" name="Content Placeholder 2">
            <a:extLst>
              <a:ext uri="{FF2B5EF4-FFF2-40B4-BE49-F238E27FC236}">
                <a16:creationId xmlns:a16="http://schemas.microsoft.com/office/drawing/2014/main" id="{0EBB0F89-290A-8149-9844-FADC1820868A}"/>
              </a:ext>
            </a:extLst>
          </p:cNvPr>
          <p:cNvSpPr>
            <a:spLocks noGrp="1"/>
          </p:cNvSpPr>
          <p:nvPr>
            <p:ph idx="1"/>
          </p:nvPr>
        </p:nvSpPr>
        <p:spPr/>
        <p:txBody>
          <a:bodyPr/>
          <a:lstStyle/>
          <a:p>
            <a:r>
              <a:rPr lang="en-US" sz="1400" dirty="0"/>
              <a:t>A VAR Model is an autoregressive model that uses a linear function with lagged values to learn the relationship between multiple variables.</a:t>
            </a:r>
          </a:p>
          <a:p>
            <a:r>
              <a:rPr lang="en-US" sz="1400" dirty="0"/>
              <a:t>When using a VAR model, the user must select the optimal number of Lags. For this dataset, 3 Lags was the optimal because it had the lowest AIC value.</a:t>
            </a:r>
          </a:p>
          <a:p>
            <a:endParaRPr lang="en-US" dirty="0"/>
          </a:p>
        </p:txBody>
      </p:sp>
      <p:pic>
        <p:nvPicPr>
          <p:cNvPr id="5" name="Picture 4" descr="Chart, line chart&#10;&#10;Description automatically generated">
            <a:extLst>
              <a:ext uri="{FF2B5EF4-FFF2-40B4-BE49-F238E27FC236}">
                <a16:creationId xmlns:a16="http://schemas.microsoft.com/office/drawing/2014/main" id="{8F1F80EC-1F13-904F-AC36-78EF4C063735}"/>
              </a:ext>
            </a:extLst>
          </p:cNvPr>
          <p:cNvPicPr>
            <a:picLocks noChangeAspect="1"/>
          </p:cNvPicPr>
          <p:nvPr/>
        </p:nvPicPr>
        <p:blipFill>
          <a:blip r:embed="rId4"/>
          <a:stretch>
            <a:fillRect/>
          </a:stretch>
        </p:blipFill>
        <p:spPr>
          <a:xfrm>
            <a:off x="2097024" y="3789363"/>
            <a:ext cx="4864608" cy="2906397"/>
          </a:xfrm>
          <a:prstGeom prst="rect">
            <a:avLst/>
          </a:prstGeom>
        </p:spPr>
      </p:pic>
      <p:pic>
        <p:nvPicPr>
          <p:cNvPr id="4" name="Audio 3">
            <a:hlinkClick r:id="" action="ppaction://media"/>
            <a:extLst>
              <a:ext uri="{FF2B5EF4-FFF2-40B4-BE49-F238E27FC236}">
                <a16:creationId xmlns:a16="http://schemas.microsoft.com/office/drawing/2014/main" id="{554955BD-3EEE-3D4D-AC7E-F089B96A7F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87392432"/>
      </p:ext>
    </p:extLst>
  </p:cSld>
  <p:clrMapOvr>
    <a:masterClrMapping/>
  </p:clrMapOvr>
  <mc:AlternateContent xmlns:mc="http://schemas.openxmlformats.org/markup-compatibility/2006">
    <mc:Choice xmlns:p14="http://schemas.microsoft.com/office/powerpoint/2010/main" Requires="p14">
      <p:transition spd="slow" p14:dur="2000" advTm="59564"/>
    </mc:Choice>
    <mc:Fallback>
      <p:transition spd="slow" advTm="59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1933-B1D4-4541-A9AD-F37FC59E3589}"/>
              </a:ext>
            </a:extLst>
          </p:cNvPr>
          <p:cNvSpPr>
            <a:spLocks noGrp="1"/>
          </p:cNvSpPr>
          <p:nvPr>
            <p:ph type="title"/>
          </p:nvPr>
        </p:nvSpPr>
        <p:spPr>
          <a:xfrm>
            <a:off x="1200150" y="4269282"/>
            <a:ext cx="6743700" cy="1264762"/>
          </a:xfrm>
        </p:spPr>
        <p:txBody>
          <a:bodyPr vert="horz" lIns="274320" tIns="182880" rIns="274320" bIns="182880" rtlCol="0" anchor="ctr" anchorCtr="1">
            <a:normAutofit/>
          </a:bodyPr>
          <a:lstStyle/>
          <a:p>
            <a:r>
              <a:rPr lang="en-US" sz="2800" dirty="0"/>
              <a:t>Vector autoregression (VAR) Model - Unemployment</a:t>
            </a:r>
          </a:p>
        </p:txBody>
      </p:sp>
      <p:sp>
        <p:nvSpPr>
          <p:cNvPr id="18" name="Rectangle 17">
            <a:extLst>
              <a:ext uri="{FF2B5EF4-FFF2-40B4-BE49-F238E27FC236}">
                <a16:creationId xmlns:a16="http://schemas.microsoft.com/office/drawing/2014/main" id="{6A506655-B970-47ED-BFDA-5838E0B16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40555"/>
            <a:ext cx="818388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2F4128B-B32E-45A4-BB94-297D82C3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806112"/>
            <a:ext cx="7934706"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6F39A465-7267-7D44-872F-84127BA347AE}"/>
              </a:ext>
            </a:extLst>
          </p:cNvPr>
          <p:cNvPicPr>
            <a:picLocks noChangeAspect="1"/>
          </p:cNvPicPr>
          <p:nvPr/>
        </p:nvPicPr>
        <p:blipFill rotWithShape="1">
          <a:blip r:embed="rId4"/>
          <a:srcRect l="16634" r="24606" b="-2"/>
          <a:stretch/>
        </p:blipFill>
        <p:spPr>
          <a:xfrm>
            <a:off x="728092" y="970704"/>
            <a:ext cx="3777361" cy="2651760"/>
          </a:xfrm>
          <a:prstGeom prst="rect">
            <a:avLst/>
          </a:prstGeom>
        </p:spPr>
      </p:pic>
      <p:pic>
        <p:nvPicPr>
          <p:cNvPr id="6" name="Content Placeholder 5" descr="Chart, line chart&#10;&#10;Description automatically generated">
            <a:extLst>
              <a:ext uri="{FF2B5EF4-FFF2-40B4-BE49-F238E27FC236}">
                <a16:creationId xmlns:a16="http://schemas.microsoft.com/office/drawing/2014/main" id="{13227D2F-168B-4B47-9950-DD7C6704BBEA}"/>
              </a:ext>
            </a:extLst>
          </p:cNvPr>
          <p:cNvPicPr>
            <a:picLocks noGrp="1" noChangeAspect="1"/>
          </p:cNvPicPr>
          <p:nvPr>
            <p:ph idx="1"/>
          </p:nvPr>
        </p:nvPicPr>
        <p:blipFill rotWithShape="1">
          <a:blip r:embed="rId5"/>
          <a:srcRect l="18439" r="17950" b="1"/>
          <a:stretch/>
        </p:blipFill>
        <p:spPr>
          <a:xfrm>
            <a:off x="4630037" y="970705"/>
            <a:ext cx="3785871" cy="2663308"/>
          </a:xfrm>
          <a:prstGeom prst="rect">
            <a:avLst/>
          </a:prstGeom>
        </p:spPr>
      </p:pic>
      <p:pic>
        <p:nvPicPr>
          <p:cNvPr id="5" name="Audio 4">
            <a:hlinkClick r:id="" action="ppaction://media"/>
            <a:extLst>
              <a:ext uri="{FF2B5EF4-FFF2-40B4-BE49-F238E27FC236}">
                <a16:creationId xmlns:a16="http://schemas.microsoft.com/office/drawing/2014/main" id="{2B413694-3854-C244-94B0-15F0F7FC65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4388131"/>
      </p:ext>
    </p:extLst>
  </p:cSld>
  <p:clrMapOvr>
    <a:masterClrMapping/>
  </p:clrMapOvr>
  <mc:AlternateContent xmlns:mc="http://schemas.openxmlformats.org/markup-compatibility/2006">
    <mc:Choice xmlns:p14="http://schemas.microsoft.com/office/powerpoint/2010/main" Requires="p14">
      <p:transition spd="slow" p14:dur="2000" advTm="61657"/>
    </mc:Choice>
    <mc:Fallback>
      <p:transition spd="slow" advTm="61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1933-B1D4-4541-A9AD-F37FC59E3589}"/>
              </a:ext>
            </a:extLst>
          </p:cNvPr>
          <p:cNvSpPr>
            <a:spLocks noGrp="1"/>
          </p:cNvSpPr>
          <p:nvPr>
            <p:ph type="title"/>
          </p:nvPr>
        </p:nvSpPr>
        <p:spPr/>
        <p:txBody>
          <a:bodyPr/>
          <a:lstStyle/>
          <a:p>
            <a:r>
              <a:rPr lang="en-US" dirty="0"/>
              <a:t>Vector autoregression (VAR) Model </a:t>
            </a:r>
          </a:p>
        </p:txBody>
      </p:sp>
      <p:sp>
        <p:nvSpPr>
          <p:cNvPr id="3" name="Content Placeholder 2">
            <a:extLst>
              <a:ext uri="{FF2B5EF4-FFF2-40B4-BE49-F238E27FC236}">
                <a16:creationId xmlns:a16="http://schemas.microsoft.com/office/drawing/2014/main" id="{0EBB0F89-290A-8149-9844-FADC1820868A}"/>
              </a:ext>
            </a:extLst>
          </p:cNvPr>
          <p:cNvSpPr>
            <a:spLocks noGrp="1"/>
          </p:cNvSpPr>
          <p:nvPr>
            <p:ph idx="1"/>
          </p:nvPr>
        </p:nvSpPr>
        <p:spPr>
          <a:xfrm>
            <a:off x="1606045" y="2638045"/>
            <a:ext cx="5937755" cy="2360675"/>
          </a:xfrm>
        </p:spPr>
        <p:txBody>
          <a:bodyPr/>
          <a:lstStyle/>
          <a:p>
            <a:r>
              <a:rPr lang="en-US" dirty="0"/>
              <a:t>Small decline in unemployment and small increase in consumption for minority demographics. </a:t>
            </a:r>
          </a:p>
          <a:p>
            <a:r>
              <a:rPr lang="en-US" dirty="0"/>
              <a:t>Small increase in unemployment and decrease in consumption for White and Asian groups. </a:t>
            </a:r>
          </a:p>
          <a:p>
            <a:r>
              <a:rPr lang="en-US" dirty="0"/>
              <a:t>Based on the Mean Absolute Percentage Error the level of accuracy was 81% for this model. </a:t>
            </a:r>
          </a:p>
          <a:p>
            <a:endParaRPr lang="en-US" dirty="0"/>
          </a:p>
        </p:txBody>
      </p:sp>
      <p:pic>
        <p:nvPicPr>
          <p:cNvPr id="6" name="Audio 5">
            <a:hlinkClick r:id="" action="ppaction://media"/>
            <a:extLst>
              <a:ext uri="{FF2B5EF4-FFF2-40B4-BE49-F238E27FC236}">
                <a16:creationId xmlns:a16="http://schemas.microsoft.com/office/drawing/2014/main" id="{5EB2EFEB-B189-2F44-8F1F-10CA1ED905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50041011"/>
      </p:ext>
    </p:extLst>
  </p:cSld>
  <p:clrMapOvr>
    <a:masterClrMapping/>
  </p:clrMapOvr>
  <mc:AlternateContent xmlns:mc="http://schemas.openxmlformats.org/markup-compatibility/2006">
    <mc:Choice xmlns:p14="http://schemas.microsoft.com/office/powerpoint/2010/main" Requires="p14">
      <p:transition spd="slow" p14:dur="2000" advTm="44030"/>
    </mc:Choice>
    <mc:Fallback>
      <p:transition spd="slow" advTm="4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7030-5970-D84D-9342-CA7D9C5C6439}"/>
              </a:ext>
            </a:extLst>
          </p:cNvPr>
          <p:cNvSpPr>
            <a:spLocks noGrp="1"/>
          </p:cNvSpPr>
          <p:nvPr>
            <p:ph type="title"/>
          </p:nvPr>
        </p:nvSpPr>
        <p:spPr>
          <a:xfrm>
            <a:off x="480059" y="640079"/>
            <a:ext cx="2551898" cy="5272242"/>
          </a:xfrm>
        </p:spPr>
        <p:txBody>
          <a:bodyPr>
            <a:normAutofit/>
          </a:bodyPr>
          <a:lstStyle/>
          <a:p>
            <a:r>
              <a:rPr lang="en-US" dirty="0"/>
              <a:t>Long short-term memory (LSTM) Model</a:t>
            </a:r>
            <a:br>
              <a:rPr lang="en-US" dirty="0"/>
            </a:br>
            <a:endParaRPr lang="en-US" dirty="0"/>
          </a:p>
        </p:txBody>
      </p:sp>
      <p:sp>
        <p:nvSpPr>
          <p:cNvPr id="3" name="Content Placeholder 2">
            <a:extLst>
              <a:ext uri="{FF2B5EF4-FFF2-40B4-BE49-F238E27FC236}">
                <a16:creationId xmlns:a16="http://schemas.microsoft.com/office/drawing/2014/main" id="{8D51B2B6-CA08-D24D-9CAD-FA98DA4FA427}"/>
              </a:ext>
            </a:extLst>
          </p:cNvPr>
          <p:cNvSpPr>
            <a:spLocks noGrp="1"/>
          </p:cNvSpPr>
          <p:nvPr>
            <p:ph idx="1"/>
          </p:nvPr>
        </p:nvSpPr>
        <p:spPr>
          <a:xfrm>
            <a:off x="3504077" y="640079"/>
            <a:ext cx="5162304" cy="2834737"/>
          </a:xfrm>
        </p:spPr>
        <p:txBody>
          <a:bodyPr>
            <a:normAutofit/>
          </a:bodyPr>
          <a:lstStyle/>
          <a:p>
            <a:pPr>
              <a:lnSpc>
                <a:spcPct val="90000"/>
              </a:lnSpc>
            </a:pPr>
            <a:r>
              <a:rPr lang="en-US" dirty="0"/>
              <a:t>An LSTM model is a type of Recurrent Neural Network. Where as standard RNN will only consider inputs in the short term, an LSTM model will preserve inputs over the long term. This has proven to be very effective for Time Series datasets. </a:t>
            </a:r>
          </a:p>
          <a:p>
            <a:pPr>
              <a:lnSpc>
                <a:spcPct val="90000"/>
              </a:lnSpc>
            </a:pPr>
            <a:r>
              <a:rPr lang="en-US" dirty="0"/>
              <a:t>This model consists of two layers. After adjusting the parameters the results indicated a high level of accuracy. The following plots are the results of this model. </a:t>
            </a:r>
          </a:p>
        </p:txBody>
      </p:sp>
      <p:pic>
        <p:nvPicPr>
          <p:cNvPr id="5" name="Picture 4" descr="Graphical user interface, text, application&#10;&#10;Description automatically generated">
            <a:extLst>
              <a:ext uri="{FF2B5EF4-FFF2-40B4-BE49-F238E27FC236}">
                <a16:creationId xmlns:a16="http://schemas.microsoft.com/office/drawing/2014/main" id="{38C6B75D-CD10-9948-92A6-3156CF95F5BF}"/>
              </a:ext>
            </a:extLst>
          </p:cNvPr>
          <p:cNvPicPr>
            <a:picLocks noChangeAspect="1"/>
          </p:cNvPicPr>
          <p:nvPr/>
        </p:nvPicPr>
        <p:blipFill>
          <a:blip r:embed="rId5"/>
          <a:stretch>
            <a:fillRect/>
          </a:stretch>
        </p:blipFill>
        <p:spPr>
          <a:xfrm>
            <a:off x="3295001" y="4053093"/>
            <a:ext cx="5371380" cy="1859227"/>
          </a:xfrm>
          <a:prstGeom prst="rect">
            <a:avLst/>
          </a:prstGeom>
          <a:ln w="31750" cap="sq">
            <a:solidFill>
              <a:srgbClr val="FFFFFF"/>
            </a:solidFill>
            <a:miter lim="800000"/>
          </a:ln>
        </p:spPr>
      </p:pic>
      <p:pic>
        <p:nvPicPr>
          <p:cNvPr id="7" name="Audio 6">
            <a:hlinkClick r:id="" action="ppaction://media"/>
            <a:extLst>
              <a:ext uri="{FF2B5EF4-FFF2-40B4-BE49-F238E27FC236}">
                <a16:creationId xmlns:a16="http://schemas.microsoft.com/office/drawing/2014/main" id="{D5519AE1-08F2-9B4C-A436-75FCD8E2DC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47280861"/>
      </p:ext>
    </p:extLst>
  </p:cSld>
  <p:clrMapOvr>
    <a:masterClrMapping/>
  </p:clrMapOvr>
  <mc:AlternateContent xmlns:mc="http://schemas.openxmlformats.org/markup-compatibility/2006">
    <mc:Choice xmlns:p14="http://schemas.microsoft.com/office/powerpoint/2010/main" Requires="p14">
      <p:transition spd="slow" p14:dur="2000" advTm="30934"/>
    </mc:Choice>
    <mc:Fallback>
      <p:transition spd="slow" advTm="30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C704F-EEC0-BB45-BA95-D3012968C3F7}"/>
              </a:ext>
            </a:extLst>
          </p:cNvPr>
          <p:cNvSpPr>
            <a:spLocks noGrp="1"/>
          </p:cNvSpPr>
          <p:nvPr>
            <p:ph type="title"/>
          </p:nvPr>
        </p:nvSpPr>
        <p:spPr>
          <a:xfrm>
            <a:off x="1200150" y="4269282"/>
            <a:ext cx="6743700" cy="1264762"/>
          </a:xfrm>
        </p:spPr>
        <p:txBody>
          <a:bodyPr vert="horz" lIns="274320" tIns="182880" rIns="274320" bIns="182880" rtlCol="0" anchor="ctr" anchorCtr="1">
            <a:normAutofit/>
          </a:bodyPr>
          <a:lstStyle/>
          <a:p>
            <a:r>
              <a:rPr lang="en-US" sz="2800" dirty="0"/>
              <a:t>Long short-term memory (LSTM) Model - Unemployment</a:t>
            </a:r>
          </a:p>
        </p:txBody>
      </p:sp>
      <p:pic>
        <p:nvPicPr>
          <p:cNvPr id="9" name="Picture 8" descr="Chart, line chart&#10;&#10;Description automatically generated">
            <a:extLst>
              <a:ext uri="{FF2B5EF4-FFF2-40B4-BE49-F238E27FC236}">
                <a16:creationId xmlns:a16="http://schemas.microsoft.com/office/drawing/2014/main" id="{24B52923-A9A8-BB45-BE18-160F9E184A85}"/>
              </a:ext>
            </a:extLst>
          </p:cNvPr>
          <p:cNvPicPr>
            <a:picLocks noChangeAspect="1"/>
          </p:cNvPicPr>
          <p:nvPr/>
        </p:nvPicPr>
        <p:blipFill>
          <a:blip r:embed="rId4"/>
          <a:stretch>
            <a:fillRect/>
          </a:stretch>
        </p:blipFill>
        <p:spPr>
          <a:xfrm>
            <a:off x="-36294" y="1158240"/>
            <a:ext cx="4608294" cy="2495507"/>
          </a:xfrm>
          <a:prstGeom prst="rect">
            <a:avLst/>
          </a:prstGeom>
        </p:spPr>
      </p:pic>
      <p:pic>
        <p:nvPicPr>
          <p:cNvPr id="5" name="Content Placeholder 4" descr="Graphical user interface, chart, line chart&#10;&#10;Description automatically generated">
            <a:extLst>
              <a:ext uri="{FF2B5EF4-FFF2-40B4-BE49-F238E27FC236}">
                <a16:creationId xmlns:a16="http://schemas.microsoft.com/office/drawing/2014/main" id="{A269427E-9973-CE48-923C-02C01A95816C}"/>
              </a:ext>
            </a:extLst>
          </p:cNvPr>
          <p:cNvPicPr>
            <a:picLocks noGrp="1" noChangeAspect="1"/>
          </p:cNvPicPr>
          <p:nvPr>
            <p:ph idx="1"/>
          </p:nvPr>
        </p:nvPicPr>
        <p:blipFill>
          <a:blip r:embed="rId5"/>
          <a:stretch>
            <a:fillRect/>
          </a:stretch>
        </p:blipFill>
        <p:spPr>
          <a:xfrm>
            <a:off x="4572000" y="1475232"/>
            <a:ext cx="4572000" cy="2254631"/>
          </a:xfrm>
          <a:prstGeom prst="rect">
            <a:avLst/>
          </a:prstGeom>
        </p:spPr>
      </p:pic>
      <p:pic>
        <p:nvPicPr>
          <p:cNvPr id="4" name="Audio 3">
            <a:hlinkClick r:id="" action="ppaction://media"/>
            <a:extLst>
              <a:ext uri="{FF2B5EF4-FFF2-40B4-BE49-F238E27FC236}">
                <a16:creationId xmlns:a16="http://schemas.microsoft.com/office/drawing/2014/main" id="{3ECFB43D-7615-C241-B131-249B03C1CB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73754531"/>
      </p:ext>
    </p:extLst>
  </p:cSld>
  <p:clrMapOvr>
    <a:masterClrMapping/>
  </p:clrMapOvr>
  <mc:AlternateContent xmlns:mc="http://schemas.openxmlformats.org/markup-compatibility/2006">
    <mc:Choice xmlns:p14="http://schemas.microsoft.com/office/powerpoint/2010/main" Requires="p14">
      <p:transition spd="slow" p14:dur="2000" advTm="36638"/>
    </mc:Choice>
    <mc:Fallback>
      <p:transition spd="slow" advTm="36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C704F-EEC0-BB45-BA95-D3012968C3F7}"/>
              </a:ext>
            </a:extLst>
          </p:cNvPr>
          <p:cNvSpPr>
            <a:spLocks noGrp="1"/>
          </p:cNvSpPr>
          <p:nvPr>
            <p:ph type="title"/>
          </p:nvPr>
        </p:nvSpPr>
        <p:spPr>
          <a:xfrm>
            <a:off x="1200150" y="4269282"/>
            <a:ext cx="6743700" cy="1264762"/>
          </a:xfrm>
        </p:spPr>
        <p:txBody>
          <a:bodyPr vert="horz" lIns="274320" tIns="182880" rIns="274320" bIns="182880" rtlCol="0" anchor="ctr" anchorCtr="1">
            <a:normAutofit/>
          </a:bodyPr>
          <a:lstStyle/>
          <a:p>
            <a:r>
              <a:rPr lang="en-US" sz="2800"/>
              <a:t>Long short-term memory (LSTM) Model - PCE</a:t>
            </a:r>
          </a:p>
        </p:txBody>
      </p:sp>
      <p:pic>
        <p:nvPicPr>
          <p:cNvPr id="9" name="Picture 8" descr="Application&#10;&#10;Description automatically generated with low confidence">
            <a:extLst>
              <a:ext uri="{FF2B5EF4-FFF2-40B4-BE49-F238E27FC236}">
                <a16:creationId xmlns:a16="http://schemas.microsoft.com/office/drawing/2014/main" id="{36601625-CB11-AA48-A20F-FEA4FB886D34}"/>
              </a:ext>
            </a:extLst>
          </p:cNvPr>
          <p:cNvPicPr>
            <a:picLocks noChangeAspect="1"/>
          </p:cNvPicPr>
          <p:nvPr/>
        </p:nvPicPr>
        <p:blipFill>
          <a:blip r:embed="rId4"/>
          <a:stretch>
            <a:fillRect/>
          </a:stretch>
        </p:blipFill>
        <p:spPr>
          <a:xfrm>
            <a:off x="0" y="1792224"/>
            <a:ext cx="4215881" cy="1450848"/>
          </a:xfrm>
          <a:prstGeom prst="rect">
            <a:avLst/>
          </a:prstGeom>
        </p:spPr>
      </p:pic>
      <p:pic>
        <p:nvPicPr>
          <p:cNvPr id="4" name="Content Placeholder 3" descr="Graphical user interface, chart, application, line chart&#10;&#10;Description automatically generated">
            <a:extLst>
              <a:ext uri="{FF2B5EF4-FFF2-40B4-BE49-F238E27FC236}">
                <a16:creationId xmlns:a16="http://schemas.microsoft.com/office/drawing/2014/main" id="{A8BE294A-6FDF-614D-B61F-980B78148E0E}"/>
              </a:ext>
            </a:extLst>
          </p:cNvPr>
          <p:cNvPicPr>
            <a:picLocks noGrp="1" noChangeAspect="1"/>
          </p:cNvPicPr>
          <p:nvPr>
            <p:ph idx="1"/>
          </p:nvPr>
        </p:nvPicPr>
        <p:blipFill>
          <a:blip r:embed="rId5"/>
          <a:stretch>
            <a:fillRect/>
          </a:stretch>
        </p:blipFill>
        <p:spPr>
          <a:xfrm>
            <a:off x="4572000" y="1796238"/>
            <a:ext cx="4437888" cy="1512369"/>
          </a:xfrm>
          <a:prstGeom prst="rect">
            <a:avLst/>
          </a:prstGeom>
        </p:spPr>
      </p:pic>
      <p:pic>
        <p:nvPicPr>
          <p:cNvPr id="5" name="Audio 4">
            <a:hlinkClick r:id="" action="ppaction://media"/>
            <a:extLst>
              <a:ext uri="{FF2B5EF4-FFF2-40B4-BE49-F238E27FC236}">
                <a16:creationId xmlns:a16="http://schemas.microsoft.com/office/drawing/2014/main" id="{7A0609FE-529E-EC46-96FC-4215272513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1990070"/>
      </p:ext>
    </p:extLst>
  </p:cSld>
  <p:clrMapOvr>
    <a:masterClrMapping/>
  </p:clrMapOvr>
  <mc:AlternateContent xmlns:mc="http://schemas.openxmlformats.org/markup-compatibility/2006">
    <mc:Choice xmlns:p14="http://schemas.microsoft.com/office/powerpoint/2010/main" Requires="p14">
      <p:transition spd="slow" p14:dur="2000" advTm="40880"/>
    </mc:Choice>
    <mc:Fallback>
      <p:transition spd="slow" advTm="4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{583DFEDE-C425-894B-B630-C7E8CE4BBAF3}tf10001120</Template>
  <TotalTime>4337</TotalTime>
  <Words>767</Words>
  <Application>Microsoft Macintosh PowerPoint</Application>
  <PresentationFormat>On-screen Show (4:3)</PresentationFormat>
  <Paragraphs>51</Paragraphs>
  <Slides>16</Slides>
  <Notes>1</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Gill Sans MT</vt:lpstr>
      <vt:lpstr>Parcel</vt:lpstr>
      <vt:lpstr>Moving Past A Global Pandemic</vt:lpstr>
      <vt:lpstr>Phase 3</vt:lpstr>
      <vt:lpstr>Adjusted Vaccination Rates </vt:lpstr>
      <vt:lpstr>Vector autoregression (VAR) Model</vt:lpstr>
      <vt:lpstr>Vector autoregression (VAR) Model - Unemployment</vt:lpstr>
      <vt:lpstr>Vector autoregression (VAR) Model </vt:lpstr>
      <vt:lpstr>Long short-term memory (LSTM) Model </vt:lpstr>
      <vt:lpstr>Long short-term memory (LSTM) Model - Unemployment</vt:lpstr>
      <vt:lpstr>Long short-term memory (LSTM) Model - PCE</vt:lpstr>
      <vt:lpstr>Long short-term memory (LSTM) Model</vt:lpstr>
      <vt:lpstr>Multilayer Perceptron (MLP) Model </vt:lpstr>
      <vt:lpstr>Multilayer Perceptron (MLP) Model</vt:lpstr>
      <vt:lpstr>Multilayer Perceptron (MLP) Model</vt:lpstr>
      <vt:lpstr>Final Conclusions</vt:lpstr>
      <vt:lpstr>LSTM Predictions</vt:lpstr>
      <vt:lpstr>Future Work </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Aneesh Kapoor</cp:lastModifiedBy>
  <cp:revision>33</cp:revision>
  <dcterms:created xsi:type="dcterms:W3CDTF">2019-12-12T13:31:42Z</dcterms:created>
  <dcterms:modified xsi:type="dcterms:W3CDTF">2021-05-07T01:16:58Z</dcterms:modified>
</cp:coreProperties>
</file>